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Petron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7.xml"/><Relationship Id="rId22" Type="http://schemas.openxmlformats.org/officeDocument/2006/relationships/font" Target="fonts/Petrona-boldItalic.fntdata"/><Relationship Id="rId10" Type="http://schemas.openxmlformats.org/officeDocument/2006/relationships/slide" Target="slides/slide6.xml"/><Relationship Id="rId21" Type="http://schemas.openxmlformats.org/officeDocument/2006/relationships/font" Target="fonts/Petron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19" Type="http://schemas.openxmlformats.org/officeDocument/2006/relationships/font" Target="fonts/Petrona-regular.fntdata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11" Type="http://schemas.openxmlformats.org/officeDocument/2006/relationships/image" Target="../media/image50.png"/><Relationship Id="rId10" Type="http://schemas.openxmlformats.org/officeDocument/2006/relationships/image" Target="../media/image37.png"/><Relationship Id="rId9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3119080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ElectViz</a:t>
            </a:r>
            <a:endParaRPr b="0" i="0" sz="46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203502"/>
            <a:ext cx="7556421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Multi-phase Indian election analysis with interactive Power BI dashboards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793790" y="1603415"/>
            <a:ext cx="6721078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Conclusion &amp; Next Steps</a:t>
            </a:r>
            <a:endParaRPr b="0" i="0" sz="465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793790" y="2914650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Deliverables</a:t>
            </a:r>
            <a:endParaRPr b="0" i="0" sz="2300" u="none" cap="none" strike="noStrike"/>
          </a:p>
        </p:txBody>
      </p:sp>
      <p:sp>
        <p:nvSpPr>
          <p:cNvPr id="218" name="Google Shape;218;p22"/>
          <p:cNvSpPr/>
          <p:nvPr/>
        </p:nvSpPr>
        <p:spPr>
          <a:xfrm>
            <a:off x="793790" y="3513534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Two dashboards (national and counting/margins)</a:t>
            </a:r>
            <a:endParaRPr b="0" i="0" sz="1750" u="none" cap="none" strike="noStrike"/>
          </a:p>
        </p:txBody>
      </p:sp>
      <p:sp>
        <p:nvSpPr>
          <p:cNvPr id="219" name="Google Shape;219;p22"/>
          <p:cNvSpPr/>
          <p:nvPr/>
        </p:nvSpPr>
        <p:spPr>
          <a:xfrm>
            <a:off x="793790" y="4318635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Seven phase pages</a:t>
            </a:r>
            <a:endParaRPr b="0" i="0" sz="175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793790" y="476083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Reusable DAX measures</a:t>
            </a:r>
            <a:endParaRPr b="0" i="0" sz="1750" u="none" cap="none" strike="noStrike"/>
          </a:p>
        </p:txBody>
      </p:sp>
      <p:sp>
        <p:nvSpPr>
          <p:cNvPr id="221" name="Google Shape;221;p22"/>
          <p:cNvSpPr/>
          <p:nvPr/>
        </p:nvSpPr>
        <p:spPr>
          <a:xfrm>
            <a:off x="4856321" y="2914650"/>
            <a:ext cx="3015853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Future Enhancements</a:t>
            </a:r>
            <a:endParaRPr b="0" i="0" sz="2300" u="none" cap="none" strike="noStrike"/>
          </a:p>
        </p:txBody>
      </p:sp>
      <p:sp>
        <p:nvSpPr>
          <p:cNvPr id="222" name="Google Shape;222;p22"/>
          <p:cNvSpPr/>
          <p:nvPr/>
        </p:nvSpPr>
        <p:spPr>
          <a:xfrm>
            <a:off x="4856321" y="3513534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Constituency-level maps</a:t>
            </a:r>
            <a:endParaRPr b="0" i="0" sz="175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4856321" y="395573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Seat conversion analysis</a:t>
            </a:r>
            <a:endParaRPr b="0" i="0" sz="17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4856321" y="439793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Anomaly detection</a:t>
            </a:r>
            <a:endParaRPr b="0" i="0" sz="17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4856321" y="484012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Automated refresh pipelines</a:t>
            </a:r>
            <a:endParaRPr b="0" i="0" sz="1750" u="none" cap="none" strike="noStrike"/>
          </a:p>
        </p:txBody>
      </p:sp>
      <p:sp>
        <p:nvSpPr>
          <p:cNvPr id="226" name="Google Shape;226;p22"/>
          <p:cNvSpPr/>
          <p:nvPr/>
        </p:nvSpPr>
        <p:spPr>
          <a:xfrm>
            <a:off x="793790" y="553747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Outcome: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Transparent, phase-aware election analytics enabling fast insights into turnout, state contributions, counting progress, and competitiveness for media, academia, and decision support.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280190" y="139338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Data Foundation</a:t>
            </a:r>
            <a:endParaRPr b="0" i="0" sz="46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80190" y="2477810"/>
            <a:ext cx="3664744" cy="2428637"/>
          </a:xfrm>
          <a:prstGeom prst="roundRect">
            <a:avLst>
              <a:gd fmla="val 392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514624" y="271224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Sources</a:t>
            </a:r>
            <a:endParaRPr b="0" i="0" sz="23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6514624" y="3220403"/>
            <a:ext cx="31958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Kaggle datasets with state, constituency, party, candidate, votes, electors, and phase mapping.</a:t>
            </a:r>
            <a:endParaRPr b="0" i="0" sz="17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10171748" y="2477810"/>
            <a:ext cx="3664863" cy="2428637"/>
          </a:xfrm>
          <a:prstGeom prst="roundRect">
            <a:avLst>
              <a:gd fmla="val 3923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0406182" y="271224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Cleaning</a:t>
            </a:r>
            <a:endParaRPr b="0" i="0" sz="23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0406182" y="3220403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Removed nulls, trimmed text, enforced types, deduplicated on composite keys, filtered totals.</a:t>
            </a:r>
            <a:endParaRPr b="0" i="0" sz="17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280190" y="5133261"/>
            <a:ext cx="7556421" cy="1702832"/>
          </a:xfrm>
          <a:prstGeom prst="roundRect">
            <a:avLst>
              <a:gd fmla="val 5595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Normalization</a:t>
            </a:r>
            <a:endParaRPr b="0" i="0" sz="23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514624" y="587585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Standardized state names, harmonized party abbreviations, split EVM vs postal votes.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6280190" y="2150388"/>
            <a:ext cx="6997303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Star Schema Architecture</a:t>
            </a:r>
            <a:endParaRPr b="0" i="0" sz="46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6280190" y="3461623"/>
            <a:ext cx="2149554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Fact Table</a:t>
            </a:r>
            <a:endParaRPr b="0" i="0" sz="23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6280190" y="4060508"/>
            <a:ext cx="214955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FactVotes at grain State–Constituency–Party–Phase with vote measures.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8990767" y="3461623"/>
            <a:ext cx="2149554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Dimensions</a:t>
            </a:r>
            <a:endParaRPr b="0" i="0" sz="23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8990767" y="4060508"/>
            <a:ext cx="214955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Date, State, Party, Candidate, Phase with surrogate integer keys for stable joins.</a:t>
            </a:r>
            <a:endParaRPr b="0" i="0" sz="17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11701343" y="3461623"/>
            <a:ext cx="2149554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Relationships</a:t>
            </a:r>
            <a:endParaRPr b="0" i="0" sz="23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1701343" y="4060508"/>
            <a:ext cx="214955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One-to-many from dimensions to FactVotes; active on StateKey and PhaseKey.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793790" y="2159675"/>
            <a:ext cx="8122444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DAX Measures &amp; Calculations</a:t>
            </a:r>
            <a:endParaRPr b="0" i="0" sz="46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93790" y="3357563"/>
            <a:ext cx="6407944" cy="2712244"/>
          </a:xfrm>
          <a:prstGeom prst="roundRect">
            <a:avLst>
              <a:gd fmla="val 3513" name="adj"/>
            </a:avLst>
          </a:prstGeom>
          <a:solidFill>
            <a:srgbClr val="0C0524">
              <a:alpha val="94901"/>
            </a:srgbClr>
          </a:solidFill>
          <a:ln cap="flat" cmpd="sng" w="3047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51084" y="361485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Calculated Columns</a:t>
            </a:r>
            <a:endParaRPr b="0" i="0" sz="230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051084" y="4123015"/>
            <a:ext cx="589335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Margin</a:t>
            </a:r>
            <a:endParaRPr b="0" i="0" sz="17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1051084" y="4565213"/>
            <a:ext cx="589335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Total states in phase</a:t>
            </a:r>
            <a:endParaRPr b="0" i="0" sz="175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051084" y="5007412"/>
            <a:ext cx="589335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VoteType (EVM/Postal)</a:t>
            </a:r>
            <a:endParaRPr b="0" i="0" sz="17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1051084" y="5449610"/>
            <a:ext cx="589335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CleanParty for grouping</a:t>
            </a:r>
            <a:endParaRPr b="0" i="0" sz="17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428548" y="3357563"/>
            <a:ext cx="6408063" cy="2712244"/>
          </a:xfrm>
          <a:prstGeom prst="roundRect">
            <a:avLst>
              <a:gd fmla="val 3513" name="adj"/>
            </a:avLst>
          </a:prstGeom>
          <a:solidFill>
            <a:srgbClr val="0C0524">
              <a:alpha val="94901"/>
            </a:srgbClr>
          </a:solidFill>
          <a:ln cap="flat" cmpd="sng" w="3047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7685842" y="361485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Core Measures</a:t>
            </a:r>
            <a:endParaRPr b="0" i="0" sz="230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7685842" y="4123015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Total Difference</a:t>
            </a:r>
            <a:endParaRPr b="0" i="0" sz="17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685842" y="4565213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Total EVM Votes Counted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685842" y="5007412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Total Constituencies</a:t>
            </a:r>
            <a:endParaRPr b="0" i="0" sz="17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685842" y="5449610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Top N Parties by Votes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6030158" y="427196"/>
            <a:ext cx="5579864" cy="509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200"/>
              <a:buFont typeface="Petrona"/>
              <a:buNone/>
            </a:pPr>
            <a:r>
              <a:rPr b="1" i="0" lang="en-US" sz="3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National Overview Dashboard</a:t>
            </a:r>
            <a:endParaRPr b="0" i="0" sz="32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6030158" y="1170027"/>
            <a:ext cx="8056483" cy="1544241"/>
          </a:xfrm>
          <a:prstGeom prst="roundRect">
            <a:avLst>
              <a:gd fmla="val 422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3155" y="1333024"/>
            <a:ext cx="466130" cy="466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385" y="1461135"/>
            <a:ext cx="209669" cy="209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6193155" y="1954530"/>
            <a:ext cx="2039422" cy="25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Total States</a:t>
            </a:r>
            <a:endParaRPr b="0" i="0" sz="16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6193155" y="2302669"/>
            <a:ext cx="7730490" cy="248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Aggregate across all phases</a:t>
            </a:r>
            <a:endParaRPr b="0" i="0" sz="120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6030158" y="2869644"/>
            <a:ext cx="8056483" cy="1544241"/>
          </a:xfrm>
          <a:prstGeom prst="roundRect">
            <a:avLst>
              <a:gd fmla="val 422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3155" y="3032641"/>
            <a:ext cx="466130" cy="466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1385" y="3160752"/>
            <a:ext cx="209669" cy="209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6193155" y="3654147"/>
            <a:ext cx="2039422" cy="25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Constituencies</a:t>
            </a:r>
            <a:endParaRPr b="0" i="0" sz="16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6193155" y="4002286"/>
            <a:ext cx="7730490" cy="248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Complete constituency count</a:t>
            </a:r>
            <a:endParaRPr b="0" i="0" sz="12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6030158" y="4569262"/>
            <a:ext cx="8056483" cy="1544241"/>
          </a:xfrm>
          <a:prstGeom prst="roundRect">
            <a:avLst>
              <a:gd fmla="val 422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3155" y="4732258"/>
            <a:ext cx="466130" cy="466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1385" y="4860369"/>
            <a:ext cx="209669" cy="209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6193155" y="5353764"/>
            <a:ext cx="2039422" cy="25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Candidates</a:t>
            </a:r>
            <a:endParaRPr b="0" i="0" sz="160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6193155" y="5701903"/>
            <a:ext cx="7730490" cy="248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Total candidates nationwide</a:t>
            </a:r>
            <a:endParaRPr b="0" i="0" sz="12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6030158" y="6268879"/>
            <a:ext cx="8056483" cy="1544241"/>
          </a:xfrm>
          <a:prstGeom prst="roundRect">
            <a:avLst>
              <a:gd fmla="val 4226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93155" y="6431875"/>
            <a:ext cx="466130" cy="466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21385" y="6559987"/>
            <a:ext cx="209669" cy="209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6193155" y="7053382"/>
            <a:ext cx="2039422" cy="25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Petrona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Vote Share</a:t>
            </a:r>
            <a:endParaRPr b="0" i="0" sz="16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6193155" y="7401520"/>
            <a:ext cx="7730490" cy="248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Party distribution by votes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6280190" y="1721763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Dashboard Features &amp; Insights</a:t>
            </a:r>
            <a:endParaRPr b="0" i="0" sz="46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6280190" y="377725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Visualizations</a:t>
            </a:r>
            <a:endParaRPr b="0" i="0" sz="23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6280190" y="437614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Donut for party vote share</a:t>
            </a:r>
            <a:endParaRPr b="0" i="0" sz="17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6280190" y="4818340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Bar for top parties</a:t>
            </a:r>
            <a:endParaRPr b="0" i="0" sz="17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6280190" y="526053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Treemap for votes by state</a:t>
            </a:r>
            <a:endParaRPr b="0" i="0" sz="17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6280190" y="5702737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Slicers for State, Party, Constituency</a:t>
            </a:r>
            <a:endParaRPr b="0" i="0" sz="17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10342721" y="377725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Highlights</a:t>
            </a:r>
            <a:endParaRPr b="0" i="0" sz="230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10342721" y="437614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BJP and INC at top</a:t>
            </a:r>
            <a:endParaRPr b="0" i="0" sz="17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10342721" y="4818340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Independents visible</a:t>
            </a:r>
            <a:endParaRPr b="0" i="0" sz="17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10342721" y="5260538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Regional parties in distribution</a:t>
            </a:r>
            <a:endParaRPr b="0" i="0" sz="17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10342721" y="606563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Drill-through to state/phase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396835" y="311825"/>
            <a:ext cx="4312563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Counting &amp; Margins Dashboard</a:t>
            </a:r>
            <a:endParaRPr b="0" i="0" sz="23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3235285" y="1861185"/>
            <a:ext cx="1488519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Petrona"/>
              <a:buNone/>
            </a:pPr>
            <a:r>
              <a:rPr b="1" i="0" lang="en-US" sz="1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EVM Votes</a:t>
            </a:r>
            <a:endParaRPr b="0" i="0" sz="115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396835" y="2115145"/>
            <a:ext cx="432696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Polled vs counted totals and differences by state.</a:t>
            </a:r>
            <a:endParaRPr b="0" i="0" sz="850" u="none" cap="none" strike="noStrike"/>
          </a:p>
        </p:txBody>
      </p:sp>
      <p:pic>
        <p:nvPicPr>
          <p:cNvPr descr="preencoded.png"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826" y="910709"/>
            <a:ext cx="4842748" cy="4842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766" y="2048649"/>
            <a:ext cx="169664" cy="1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9906595" y="1861185"/>
            <a:ext cx="1488519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Petrona"/>
              <a:buNone/>
            </a:pPr>
            <a:r>
              <a:rPr b="1" i="0" lang="en-US" sz="1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Postal Votes</a:t>
            </a:r>
            <a:endParaRPr b="0" i="0" sz="115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9906595" y="2115145"/>
            <a:ext cx="432696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Distribution across constituencies and states.</a:t>
            </a:r>
            <a:endParaRPr b="0" i="0" sz="850" u="none" cap="none" strike="noStrike"/>
          </a:p>
        </p:txBody>
      </p:sp>
      <p:pic>
        <p:nvPicPr>
          <p:cNvPr descr="preencoded.png" id="162" name="Google Shape;1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3826" y="910709"/>
            <a:ext cx="4842748" cy="4842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8851" y="2048649"/>
            <a:ext cx="169664" cy="1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9906595" y="4367570"/>
            <a:ext cx="1488519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Petrona"/>
              <a:buNone/>
            </a:pPr>
            <a:r>
              <a:rPr b="1" i="0" lang="en-US" sz="1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Margin Analysis</a:t>
            </a:r>
            <a:endParaRPr b="0" i="0" sz="11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9906595" y="4621530"/>
            <a:ext cx="432696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Victory margins by state with heat and category bars.</a:t>
            </a:r>
            <a:endParaRPr b="0" i="0" sz="850" u="none" cap="none" strike="noStrike"/>
          </a:p>
        </p:txBody>
      </p:sp>
      <p:pic>
        <p:nvPicPr>
          <p:cNvPr descr="preencoded.png" id="166" name="Google Shape;16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3826" y="910709"/>
            <a:ext cx="4842748" cy="4842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8851" y="4445734"/>
            <a:ext cx="169664" cy="1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3235285" y="4367570"/>
            <a:ext cx="1488519" cy="185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Petrona"/>
              <a:buNone/>
            </a:pPr>
            <a:r>
              <a:rPr b="1" i="0" lang="en-US" sz="1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Operational Signal</a:t>
            </a:r>
            <a:endParaRPr b="0" i="0" sz="11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396835" y="4621530"/>
            <a:ext cx="432696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Identifies states with large deltas and competitive margins.</a:t>
            </a:r>
            <a:endParaRPr b="0" i="0" sz="850" u="none" cap="none" strike="noStrike"/>
          </a:p>
        </p:txBody>
      </p:sp>
      <p:pic>
        <p:nvPicPr>
          <p:cNvPr descr="preencoded.png" id="170" name="Google Shape;17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3826" y="910709"/>
            <a:ext cx="4842748" cy="4842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31766" y="4445734"/>
            <a:ext cx="169664" cy="16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835" y="5880973"/>
            <a:ext cx="13836729" cy="799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706398" y="554950"/>
            <a:ext cx="6663809" cy="662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150"/>
              <a:buFont typeface="Petrona"/>
              <a:buNone/>
            </a:pPr>
            <a:r>
              <a:rPr b="1" i="0" lang="en-US" sz="41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Phase-by-Phase Breakdown</a:t>
            </a:r>
            <a:endParaRPr b="0" i="0" sz="41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706398" y="1620798"/>
            <a:ext cx="13217604" cy="322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Seven phase snapshots showing electors, votes, states, and turnout distribution.</a:t>
            </a:r>
            <a:endParaRPr b="0" i="0" sz="1550" u="none" cap="none" strike="noStrike"/>
          </a:p>
        </p:txBody>
      </p:sp>
      <p:pic>
        <p:nvPicPr>
          <p:cNvPr descr="preencoded.png"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018" y="2301478"/>
            <a:ext cx="2511266" cy="2511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6733" y="2301478"/>
            <a:ext cx="2511266" cy="2511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448" y="2301478"/>
            <a:ext cx="2511385" cy="2511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2282" y="2301478"/>
            <a:ext cx="2511266" cy="2511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04997" y="2301478"/>
            <a:ext cx="2511385" cy="2511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018" y="4974312"/>
            <a:ext cx="2511266" cy="2511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6733" y="4974312"/>
            <a:ext cx="2511266" cy="251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6217325" y="574238"/>
            <a:ext cx="5482114" cy="685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300"/>
              <a:buFont typeface="Petrona"/>
              <a:buNone/>
            </a:pPr>
            <a:r>
              <a:rPr b="1" i="0" lang="en-US" sz="43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Insights</a:t>
            </a:r>
            <a:endParaRPr b="0" i="0" sz="430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6217325" y="1572697"/>
            <a:ext cx="469821" cy="469821"/>
          </a:xfrm>
          <a:prstGeom prst="roundRect">
            <a:avLst>
              <a:gd fmla="val 1867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6287810" y="1602045"/>
            <a:ext cx="328851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55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6895981" y="1644372"/>
            <a:ext cx="2741057" cy="34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Turnout Dynamics</a:t>
            </a:r>
            <a:endParaRPr b="0" i="0" sz="21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6895981" y="2112169"/>
            <a:ext cx="7003494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Phases with UP, TN, AP/Telangana lift national totals; turnout varies meaningfully by phase state mix.</a:t>
            </a:r>
            <a:endParaRPr b="0" i="0" sz="160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6217325" y="3198019"/>
            <a:ext cx="469821" cy="469821"/>
          </a:xfrm>
          <a:prstGeom prst="roundRect">
            <a:avLst>
              <a:gd fmla="val 1867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6287810" y="3227368"/>
            <a:ext cx="328851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55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6895981" y="3269694"/>
            <a:ext cx="2741057" cy="34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State Contribution</a:t>
            </a:r>
            <a:endParaRPr b="0" i="0" sz="21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6895981" y="3737491"/>
            <a:ext cx="7003494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Small set of large states (UP, MH, TN, AP/TG, WB) drive majority of votes; dashboards quantify phase-wise share.</a:t>
            </a:r>
            <a:endParaRPr b="0" i="0" sz="160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6217325" y="4823341"/>
            <a:ext cx="469821" cy="469821"/>
          </a:xfrm>
          <a:prstGeom prst="roundRect">
            <a:avLst>
              <a:gd fmla="val 1867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6287810" y="4852690"/>
            <a:ext cx="328851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5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6895981" y="4895017"/>
            <a:ext cx="2741057" cy="34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Operational Signal</a:t>
            </a:r>
            <a:endParaRPr b="0" i="0" sz="21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6895981" y="5362813"/>
            <a:ext cx="7003494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EVM polled vs counted gaps and postal patterns vary by state; margin distribution pinpoints competitive states.</a:t>
            </a:r>
            <a:endParaRPr b="0" i="0" sz="160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6217325" y="6448663"/>
            <a:ext cx="469821" cy="469821"/>
          </a:xfrm>
          <a:prstGeom prst="roundRect">
            <a:avLst>
              <a:gd fmla="val 18670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6287810" y="6478012"/>
            <a:ext cx="328851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5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6895981" y="6520339"/>
            <a:ext cx="2741057" cy="34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Party Landscape</a:t>
            </a:r>
            <a:endParaRPr b="0" i="0" sz="21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6895981" y="6988135"/>
            <a:ext cx="7003494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Top-6 parties evident nationally; treemap reveals regional dominance and long-tail parties' contributions.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